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6"/>
  </p:notesMasterIdLst>
  <p:sldIdLst>
    <p:sldId id="272" r:id="rId2"/>
    <p:sldId id="274" r:id="rId3"/>
    <p:sldId id="275" r:id="rId4"/>
    <p:sldId id="277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211D"/>
    <a:srgbClr val="D2EED0"/>
    <a:srgbClr val="000000"/>
    <a:srgbClr val="B3C2B3"/>
    <a:srgbClr val="EAFEEA"/>
    <a:srgbClr val="FEF8DE"/>
    <a:srgbClr val="CC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61" autoAdjust="0"/>
    <p:restoredTop sz="95042" autoAdjust="0"/>
  </p:normalViewPr>
  <p:slideViewPr>
    <p:cSldViewPr>
      <p:cViewPr varScale="1">
        <p:scale>
          <a:sx n="84" d="100"/>
          <a:sy n="84" d="100"/>
        </p:scale>
        <p:origin x="103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1F87F5-BD10-44A9-95F4-B9A51B8509B1}" type="datetimeFigureOut">
              <a:rPr lang="cs-CZ" smtClean="0"/>
              <a:t>09.05.2022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D7C8C-B7F8-47F7-A4EB-33A3C7761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842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D7C8C-B7F8-47F7-A4EB-33A3C776104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890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D058-EC78-4761-9282-B59EE30FC35D}" type="datetimeFigureOut">
              <a:rPr lang="cs-CZ" smtClean="0"/>
              <a:t>09.05.2022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B305-D434-40B7-825D-A5307A1591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D058-EC78-4761-9282-B59EE30FC35D}" type="datetimeFigureOut">
              <a:rPr lang="cs-CZ" smtClean="0"/>
              <a:t>09.05.2022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B305-D434-40B7-825D-A5307A1591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D058-EC78-4761-9282-B59EE30FC35D}" type="datetimeFigureOut">
              <a:rPr lang="cs-CZ" smtClean="0"/>
              <a:t>09.05.2022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B305-D434-40B7-825D-A5307A1591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D058-EC78-4761-9282-B59EE30FC35D}" type="datetimeFigureOut">
              <a:rPr lang="cs-CZ" smtClean="0"/>
              <a:t>09.05.2022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B305-D434-40B7-825D-A5307A1591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D058-EC78-4761-9282-B59EE30FC35D}" type="datetimeFigureOut">
              <a:rPr lang="cs-CZ" smtClean="0"/>
              <a:t>09.05.2022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B305-D434-40B7-825D-A5307A1591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D058-EC78-4761-9282-B59EE30FC35D}" type="datetimeFigureOut">
              <a:rPr lang="cs-CZ" smtClean="0"/>
              <a:t>09.05.2022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B305-D434-40B7-825D-A5307A1591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D058-EC78-4761-9282-B59EE30FC35D}" type="datetimeFigureOut">
              <a:rPr lang="cs-CZ" smtClean="0"/>
              <a:t>09.05.2022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B305-D434-40B7-825D-A5307A1591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D058-EC78-4761-9282-B59EE30FC35D}" type="datetimeFigureOut">
              <a:rPr lang="cs-CZ" smtClean="0"/>
              <a:t>09.05.2022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B305-D434-40B7-825D-A5307A1591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D058-EC78-4761-9282-B59EE30FC35D}" type="datetimeFigureOut">
              <a:rPr lang="cs-CZ" smtClean="0"/>
              <a:t>09.05.2022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B305-D434-40B7-825D-A5307A1591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D058-EC78-4761-9282-B59EE30FC35D}" type="datetimeFigureOut">
              <a:rPr lang="cs-CZ" smtClean="0"/>
              <a:t>09.05.2022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B305-D434-40B7-825D-A5307A1591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D058-EC78-4761-9282-B59EE30FC35D}" type="datetimeFigureOut">
              <a:rPr lang="cs-CZ" smtClean="0"/>
              <a:t>09.05.2022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5B6B305-D434-40B7-825D-A5307A1591A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63D058-EC78-4761-9282-B59EE30FC35D}" type="datetimeFigureOut">
              <a:rPr lang="cs-CZ" smtClean="0"/>
              <a:t>09.05.2022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B6B305-D434-40B7-825D-A5307A1591AE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"/>
            <a:ext cx="8424936" cy="620687"/>
          </a:xfrm>
        </p:spPr>
        <p:txBody>
          <a:bodyPr>
            <a:normAutofit/>
          </a:bodyPr>
          <a:lstStyle/>
          <a:p>
            <a:pPr algn="ctr"/>
            <a:r>
              <a:rPr lang="cs-CZ" sz="2800">
                <a:ln>
                  <a:solidFill>
                    <a:schemeClr val="tx1"/>
                  </a:solidFill>
                </a:ln>
                <a:solidFill>
                  <a:schemeClr val="accent1"/>
                </a:solidFill>
              </a:rPr>
              <a:t>Výběr tématu VŠKP</a:t>
            </a:r>
            <a:endParaRPr lang="cs-CZ" sz="2800" b="1">
              <a:solidFill>
                <a:srgbClr val="00206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692696"/>
            <a:ext cx="9071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 err="1">
                <a:ln>
                  <a:solidFill>
                    <a:srgbClr val="C00000"/>
                  </a:solidFill>
                </a:ln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Portal.zcu.cz</a:t>
            </a:r>
            <a:r>
              <a:rPr lang="cs-CZ" sz="2400" b="1" dirty="0">
                <a:ln>
                  <a:solidFill>
                    <a:srgbClr val="C00000"/>
                  </a:solidFill>
                </a:ln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>
                <a:ln>
                  <a:solidFill>
                    <a:srgbClr val="C00000"/>
                  </a:solidFill>
                </a:ln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 (přihlásit se)   Moje studium  Témata </a:t>
            </a:r>
            <a:r>
              <a:rPr lang="cs-CZ" sz="2400" b="1" dirty="0" err="1">
                <a:ln>
                  <a:solidFill>
                    <a:srgbClr val="C00000"/>
                  </a:solidFill>
                </a:ln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VŠKP</a:t>
            </a:r>
            <a:r>
              <a:rPr lang="cs-CZ" sz="2400" b="1" dirty="0">
                <a:ln>
                  <a:solidFill>
                    <a:srgbClr val="C00000"/>
                  </a:solidFill>
                </a:ln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</a:t>
            </a:r>
            <a:endParaRPr lang="cs-CZ" sz="2400" b="1" dirty="0">
              <a:ln>
                <a:solidFill>
                  <a:srgbClr val="C00000"/>
                </a:solidFill>
              </a:ln>
              <a:solidFill>
                <a:srgbClr val="CC33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59" y="1710472"/>
            <a:ext cx="8969435" cy="358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>
            <a:off x="3923928" y="1134408"/>
            <a:ext cx="3168352" cy="56640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1">
            <a:off x="1691680" y="1124744"/>
            <a:ext cx="3672408" cy="108012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>
            <a:off x="683568" y="1119436"/>
            <a:ext cx="6624736" cy="3677716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DA2393BF-EE59-4811-BF90-6944B0EDA3D2}"/>
              </a:ext>
            </a:extLst>
          </p:cNvPr>
          <p:cNvSpPr txBox="1"/>
          <p:nvPr/>
        </p:nvSpPr>
        <p:spPr>
          <a:xfrm>
            <a:off x="7830265" y="3794963"/>
            <a:ext cx="371483" cy="108000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0" rIns="0" bIns="0" rtlCol="0">
            <a:spAutoFit/>
          </a:bodyPr>
          <a:lstStyle/>
          <a:p>
            <a:r>
              <a:rPr lang="cs-CZ" sz="600" dirty="0">
                <a:latin typeface="Calibri" panose="020F0502020204030204" pitchFamily="34" charset="0"/>
                <a:cs typeface="Calibri" panose="020F0502020204030204" pitchFamily="34" charset="0"/>
              </a:rPr>
              <a:t>2022/2023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34EAD6E0-5B6D-4119-BAF6-1224049C06D6}"/>
              </a:ext>
            </a:extLst>
          </p:cNvPr>
          <p:cNvSpPr txBox="1"/>
          <p:nvPr/>
        </p:nvSpPr>
        <p:spPr>
          <a:xfrm>
            <a:off x="6906538" y="3802797"/>
            <a:ext cx="371483" cy="92333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0" rIns="0" bIns="0" rtlCol="0">
            <a:spAutoFit/>
          </a:bodyPr>
          <a:lstStyle/>
          <a:p>
            <a:r>
              <a:rPr lang="cs-CZ" sz="600" dirty="0">
                <a:latin typeface="Calibri" panose="020F0502020204030204" pitchFamily="34" charset="0"/>
                <a:cs typeface="Calibri" panose="020F0502020204030204" pitchFamily="34" charset="0"/>
              </a:rPr>
              <a:t>2021/2022</a:t>
            </a:r>
          </a:p>
        </p:txBody>
      </p:sp>
    </p:spTree>
    <p:extLst>
      <p:ext uri="{BB962C8B-B14F-4D97-AF65-F5344CB8AC3E}">
        <p14:creationId xmlns:p14="http://schemas.microsoft.com/office/powerpoint/2010/main" val="1056117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"/>
            <a:ext cx="8424936" cy="620687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rgbClr val="002060"/>
                </a:solidFill>
              </a:rPr>
              <a:t>Vyhledávání témat </a:t>
            </a:r>
            <a:r>
              <a:rPr lang="cs-CZ" sz="2800" b="1" dirty="0" err="1">
                <a:solidFill>
                  <a:srgbClr val="002060"/>
                </a:solidFill>
              </a:rPr>
              <a:t>VŠKP</a:t>
            </a:r>
            <a:endParaRPr lang="cs-CZ" sz="2800" b="1" dirty="0">
              <a:solidFill>
                <a:srgbClr val="00206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-36512" y="632301"/>
            <a:ext cx="9180512" cy="61555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Při </a:t>
            </a:r>
            <a:r>
              <a:rPr lang="cs-CZ" sz="2000" b="1" dirty="0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vyhledávání tématu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k registraci je vhodné zaškrtnout </a:t>
            </a:r>
            <a:r>
              <a:rPr lang="cs-CZ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 registraci</a:t>
            </a:r>
            <a:r>
              <a:rPr lang="cs-CZ" sz="20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(příp. si zadat      i jiné vyhledávací filtry) a poté kliknout na </a:t>
            </a:r>
            <a:r>
              <a:rPr lang="cs-CZ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Hledat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- rozbalí se výběr s pracemi, na které má student možnost se zaregistrovat.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cs-CZ" sz="2000" dirty="0">
              <a:ln>
                <a:solidFill>
                  <a:schemeClr val="tx1"/>
                </a:solidFill>
              </a:ln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endParaRPr lang="cs-CZ" sz="2000" dirty="0">
              <a:ln>
                <a:solidFill>
                  <a:schemeClr val="tx1"/>
                </a:solidFill>
              </a:ln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endParaRPr lang="cs-CZ" sz="2000" dirty="0">
              <a:ln>
                <a:solidFill>
                  <a:schemeClr val="tx1"/>
                </a:solidFill>
              </a:ln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endParaRPr lang="cs-CZ" sz="2000" dirty="0">
              <a:ln>
                <a:solidFill>
                  <a:schemeClr val="tx1"/>
                </a:solidFill>
              </a:ln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endParaRPr lang="cs-CZ" sz="2000" dirty="0">
              <a:ln>
                <a:solidFill>
                  <a:schemeClr val="tx1"/>
                </a:solidFill>
              </a:ln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endParaRPr lang="cs-CZ" sz="2000" dirty="0">
              <a:ln>
                <a:solidFill>
                  <a:schemeClr val="tx1"/>
                </a:solidFill>
              </a:ln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endParaRPr lang="cs-CZ" sz="2000" dirty="0">
              <a:ln>
                <a:solidFill>
                  <a:schemeClr val="tx1"/>
                </a:solidFill>
              </a:ln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endParaRPr lang="cs-CZ" sz="2000" dirty="0">
              <a:ln>
                <a:solidFill>
                  <a:schemeClr val="tx1"/>
                </a:solidFill>
              </a:ln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endParaRPr lang="cs-CZ" sz="2000" dirty="0">
              <a:ln>
                <a:solidFill>
                  <a:schemeClr val="tx1"/>
                </a:solidFill>
              </a:ln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endParaRPr lang="cs-CZ" sz="2000" dirty="0">
              <a:ln>
                <a:solidFill>
                  <a:schemeClr val="tx1"/>
                </a:solidFill>
              </a:ln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endParaRPr lang="cs-CZ" sz="2000" dirty="0">
              <a:ln>
                <a:solidFill>
                  <a:schemeClr val="tx1"/>
                </a:solidFill>
              </a:ln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Po dohodě se studentem může vedoucí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VŠKP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příslušné </a:t>
            </a:r>
            <a:r>
              <a:rPr lang="cs-CZ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téma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studentovi v systému </a:t>
            </a:r>
            <a:r>
              <a:rPr lang="cs-CZ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rezervovat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, tzn. přidá v </a:t>
            </a:r>
            <a:r>
              <a:rPr lang="cs-CZ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omezení tématu evidenční číslo studenta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a tím je studentovi práce </a:t>
            </a:r>
            <a:r>
              <a:rPr lang="cs-CZ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přidělena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(Student si může překontrolovat, zda má téma přidělené přes vyhledávací filtr Moje témata.)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cs-CZ" sz="2000" dirty="0">
              <a:ln>
                <a:solidFill>
                  <a:schemeClr val="tx1"/>
                </a:solidFill>
              </a:ln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endParaRPr lang="cs-CZ" dirty="0">
              <a:ln>
                <a:solidFill>
                  <a:schemeClr val="tx1"/>
                </a:solidFill>
              </a:ln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49576"/>
            <a:ext cx="9144000" cy="30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Přímá spojnice se šipkou 12"/>
          <p:cNvCxnSpPr/>
          <p:nvPr/>
        </p:nvCxnSpPr>
        <p:spPr>
          <a:xfrm flipH="1">
            <a:off x="964372" y="1268760"/>
            <a:ext cx="3960440" cy="187220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6472748" y="980728"/>
            <a:ext cx="2160240" cy="194421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>
            <a:extLst>
              <a:ext uri="{FF2B5EF4-FFF2-40B4-BE49-F238E27FC236}">
                <a16:creationId xmlns:a16="http://schemas.microsoft.com/office/drawing/2014/main" id="{7AC69D90-B79D-41AF-98AE-B650376F711C}"/>
              </a:ext>
            </a:extLst>
          </p:cNvPr>
          <p:cNvSpPr txBox="1"/>
          <p:nvPr/>
        </p:nvSpPr>
        <p:spPr>
          <a:xfrm>
            <a:off x="5724128" y="3955714"/>
            <a:ext cx="748620" cy="92333"/>
          </a:xfrm>
          <a:prstGeom prst="rect">
            <a:avLst/>
          </a:prstGeom>
          <a:solidFill>
            <a:srgbClr val="EAFEEA"/>
          </a:solidFill>
        </p:spPr>
        <p:txBody>
          <a:bodyPr wrap="square" lIns="36000" tIns="0" rIns="0" bIns="0" rtlCol="0">
            <a:spAutoFit/>
          </a:bodyPr>
          <a:lstStyle/>
          <a:p>
            <a:pPr>
              <a:tabLst>
                <a:tab pos="447675" algn="l"/>
              </a:tabLst>
            </a:pPr>
            <a:r>
              <a:rPr lang="cs-CZ" sz="600" dirty="0">
                <a:latin typeface="Calibri" panose="020F0502020204030204" pitchFamily="34" charset="0"/>
                <a:cs typeface="Calibri" panose="020F0502020204030204" pitchFamily="34" charset="0"/>
              </a:rPr>
              <a:t>2021	2022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D5C8661-E1CB-4C39-925B-40011EA75A0E}"/>
              </a:ext>
            </a:extLst>
          </p:cNvPr>
          <p:cNvSpPr txBox="1"/>
          <p:nvPr/>
        </p:nvSpPr>
        <p:spPr>
          <a:xfrm>
            <a:off x="5724128" y="4381084"/>
            <a:ext cx="748620" cy="92333"/>
          </a:xfrm>
          <a:prstGeom prst="rect">
            <a:avLst/>
          </a:prstGeom>
          <a:solidFill>
            <a:srgbClr val="EAFEEA"/>
          </a:solidFill>
        </p:spPr>
        <p:txBody>
          <a:bodyPr wrap="square" lIns="36000" tIns="0" rIns="0" bIns="0" rtlCol="0">
            <a:spAutoFit/>
          </a:bodyPr>
          <a:lstStyle/>
          <a:p>
            <a:pPr>
              <a:tabLst>
                <a:tab pos="447675" algn="l"/>
              </a:tabLst>
            </a:pPr>
            <a:r>
              <a:rPr lang="cs-CZ" sz="600" dirty="0">
                <a:latin typeface="Calibri" panose="020F0502020204030204" pitchFamily="34" charset="0"/>
                <a:cs typeface="Calibri" panose="020F0502020204030204" pitchFamily="34" charset="0"/>
              </a:rPr>
              <a:t>2021	2022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EAAE172-B16C-43B9-9D10-6DE1CF394959}"/>
              </a:ext>
            </a:extLst>
          </p:cNvPr>
          <p:cNvSpPr txBox="1"/>
          <p:nvPr/>
        </p:nvSpPr>
        <p:spPr>
          <a:xfrm>
            <a:off x="5724128" y="4168399"/>
            <a:ext cx="748620" cy="92333"/>
          </a:xfrm>
          <a:prstGeom prst="rect">
            <a:avLst/>
          </a:prstGeom>
          <a:solidFill>
            <a:srgbClr val="D2EED0"/>
          </a:solidFill>
          <a:ln>
            <a:noFill/>
          </a:ln>
        </p:spPr>
        <p:txBody>
          <a:bodyPr wrap="square" lIns="36000" tIns="0" rIns="0" bIns="0" rtlCol="0">
            <a:spAutoFit/>
          </a:bodyPr>
          <a:lstStyle/>
          <a:p>
            <a:pPr>
              <a:tabLst>
                <a:tab pos="447675" algn="l"/>
              </a:tabLst>
            </a:pPr>
            <a:r>
              <a:rPr lang="cs-CZ" sz="600" dirty="0">
                <a:latin typeface="Calibri" panose="020F0502020204030204" pitchFamily="34" charset="0"/>
                <a:cs typeface="Calibri" panose="020F0502020204030204" pitchFamily="34" charset="0"/>
              </a:rPr>
              <a:t>2021	2022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8A095149-C695-45C3-BAAB-1CD920C79739}"/>
              </a:ext>
            </a:extLst>
          </p:cNvPr>
          <p:cNvSpPr txBox="1"/>
          <p:nvPr/>
        </p:nvSpPr>
        <p:spPr>
          <a:xfrm>
            <a:off x="5724128" y="4581385"/>
            <a:ext cx="748620" cy="92333"/>
          </a:xfrm>
          <a:prstGeom prst="rect">
            <a:avLst/>
          </a:prstGeom>
          <a:solidFill>
            <a:srgbClr val="D2EED0"/>
          </a:solidFill>
          <a:ln>
            <a:noFill/>
          </a:ln>
        </p:spPr>
        <p:txBody>
          <a:bodyPr wrap="square" lIns="36000" tIns="0" rIns="0" bIns="0" rtlCol="0">
            <a:spAutoFit/>
          </a:bodyPr>
          <a:lstStyle/>
          <a:p>
            <a:pPr>
              <a:tabLst>
                <a:tab pos="447675" algn="l"/>
              </a:tabLst>
            </a:pPr>
            <a:r>
              <a:rPr lang="cs-CZ" sz="600" dirty="0">
                <a:latin typeface="Calibri" panose="020F0502020204030204" pitchFamily="34" charset="0"/>
                <a:cs typeface="Calibri" panose="020F0502020204030204" pitchFamily="34" charset="0"/>
              </a:rPr>
              <a:t>2021	2022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91FC5A3E-487A-4461-BD84-377129153866}"/>
              </a:ext>
            </a:extLst>
          </p:cNvPr>
          <p:cNvSpPr txBox="1"/>
          <p:nvPr/>
        </p:nvSpPr>
        <p:spPr>
          <a:xfrm>
            <a:off x="7452320" y="2962557"/>
            <a:ext cx="371483" cy="108000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0" rIns="0" bIns="0" rtlCol="0">
            <a:spAutoFit/>
          </a:bodyPr>
          <a:lstStyle/>
          <a:p>
            <a:r>
              <a:rPr lang="cs-CZ" sz="600" dirty="0">
                <a:latin typeface="Calibri" panose="020F0502020204030204" pitchFamily="34" charset="0"/>
                <a:cs typeface="Calibri" panose="020F0502020204030204" pitchFamily="34" charset="0"/>
              </a:rPr>
              <a:t>2022/2023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F91DF5EF-4C4A-4CF2-859C-A0DBA846A29B}"/>
              </a:ext>
            </a:extLst>
          </p:cNvPr>
          <p:cNvSpPr txBox="1"/>
          <p:nvPr/>
        </p:nvSpPr>
        <p:spPr>
          <a:xfrm>
            <a:off x="6422229" y="2962557"/>
            <a:ext cx="371483" cy="92333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0" rIns="0" bIns="0" rtlCol="0">
            <a:spAutoFit/>
          </a:bodyPr>
          <a:lstStyle/>
          <a:p>
            <a:r>
              <a:rPr lang="cs-CZ" sz="600" dirty="0">
                <a:latin typeface="Calibri" panose="020F0502020204030204" pitchFamily="34" charset="0"/>
                <a:cs typeface="Calibri" panose="020F0502020204030204" pitchFamily="34" charset="0"/>
              </a:rPr>
              <a:t>2021/2022</a:t>
            </a:r>
          </a:p>
        </p:txBody>
      </p:sp>
    </p:spTree>
    <p:extLst>
      <p:ext uri="{BB962C8B-B14F-4D97-AF65-F5344CB8AC3E}">
        <p14:creationId xmlns:p14="http://schemas.microsoft.com/office/powerpoint/2010/main" val="781023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"/>
            <a:ext cx="8424936" cy="548679"/>
          </a:xfrm>
        </p:spPr>
        <p:txBody>
          <a:bodyPr>
            <a:normAutofit/>
          </a:bodyPr>
          <a:lstStyle/>
          <a:p>
            <a:pPr algn="ctr"/>
            <a:r>
              <a:rPr lang="cs-CZ" sz="3200">
                <a:ln>
                  <a:solidFill>
                    <a:schemeClr val="tx1"/>
                  </a:solidFill>
                </a:ln>
                <a:solidFill>
                  <a:schemeClr val="accent1"/>
                </a:solidFill>
              </a:rPr>
              <a:t>Registrace na téma</a:t>
            </a:r>
            <a:r>
              <a:rPr lang="cs-CZ" sz="3200" b="1">
                <a:ln>
                  <a:solidFill>
                    <a:schemeClr val="tx1"/>
                  </a:solidFill>
                </a:ln>
                <a:solidFill>
                  <a:schemeClr val="accent1"/>
                </a:solidFill>
              </a:rPr>
              <a:t> </a:t>
            </a:r>
            <a:r>
              <a:rPr lang="cs-CZ" sz="3200" b="1" err="1">
                <a:ln>
                  <a:solidFill>
                    <a:schemeClr val="tx1"/>
                  </a:solidFill>
                </a:ln>
                <a:solidFill>
                  <a:schemeClr val="accent1"/>
                </a:solidFill>
              </a:rPr>
              <a:t>VŠKP</a:t>
            </a:r>
            <a:endParaRPr lang="cs-CZ" sz="3200" b="1">
              <a:ln>
                <a:solidFill>
                  <a:schemeClr val="tx1"/>
                </a:solidFill>
              </a:ln>
              <a:solidFill>
                <a:schemeClr val="accent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4581128"/>
            <a:ext cx="9144000" cy="2160240"/>
          </a:xfrm>
        </p:spPr>
        <p:txBody>
          <a:bodyPr>
            <a:normAutofit/>
          </a:bodyPr>
          <a:lstStyle/>
          <a:p>
            <a:pPr marL="285750" indent="-285750" algn="just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endParaRPr lang="cs-CZ" sz="1800">
              <a:solidFill>
                <a:schemeClr val="tx1"/>
              </a:solidFill>
            </a:endParaRPr>
          </a:p>
          <a:p>
            <a:pPr algn="just">
              <a:buClr>
                <a:schemeClr val="tx1">
                  <a:lumMod val="95000"/>
                  <a:lumOff val="5000"/>
                </a:schemeClr>
              </a:buClr>
            </a:pPr>
            <a:endParaRPr lang="cs-CZ" sz="1800">
              <a:solidFill>
                <a:schemeClr val="tx1"/>
              </a:solidFill>
            </a:endParaRPr>
          </a:p>
          <a:p>
            <a:pPr algn="just"/>
            <a:endParaRPr lang="cs-CZ" sz="180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0156" y="548680"/>
            <a:ext cx="914400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 algn="just">
              <a:buFont typeface="Arial" panose="020B0604020202020204" pitchFamily="34" charset="0"/>
              <a:buChar char="•"/>
            </a:pPr>
            <a:r>
              <a:rPr lang="cs-CZ" sz="2000">
                <a:latin typeface="+mj-lt"/>
              </a:rPr>
              <a:t>Kliknutím na </a:t>
            </a:r>
            <a:r>
              <a:rPr lang="cs-CZ" sz="2000" b="1">
                <a:solidFill>
                  <a:srgbClr val="C00000"/>
                </a:solidFill>
                <a:latin typeface="+mj-lt"/>
              </a:rPr>
              <a:t>název tématu </a:t>
            </a:r>
            <a:r>
              <a:rPr lang="cs-CZ" sz="2000">
                <a:latin typeface="+mj-lt"/>
              </a:rPr>
              <a:t>se zobrazí detail o tématu, ve kterém se student může na dané téma </a:t>
            </a:r>
            <a:r>
              <a:rPr lang="cs-CZ" sz="2000" b="1">
                <a:solidFill>
                  <a:srgbClr val="C00000"/>
                </a:solidFill>
                <a:latin typeface="+mj-lt"/>
              </a:rPr>
              <a:t>Zaregistrovat</a:t>
            </a:r>
            <a:r>
              <a:rPr lang="cs-CZ" sz="2000">
                <a:latin typeface="+mj-lt"/>
              </a:rPr>
              <a:t>.</a:t>
            </a:r>
            <a:r>
              <a:rPr lang="cs-CZ" sz="20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182563" indent="-182563" algn="just">
              <a:buFont typeface="Arial" panose="020B0604020202020204" pitchFamily="34" charset="0"/>
              <a:buChar char="•"/>
            </a:pPr>
            <a:r>
              <a:rPr lang="cs-CZ" sz="2000">
                <a:latin typeface="Calibri" panose="020F0502020204030204" pitchFamily="34" charset="0"/>
                <a:cs typeface="Calibri" panose="020F0502020204030204" pitchFamily="34" charset="0"/>
              </a:rPr>
              <a:t>Po registraci se objeví možnost </a:t>
            </a:r>
            <a:r>
              <a:rPr lang="cs-CZ" sz="2000" b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Zrušit registraci </a:t>
            </a:r>
            <a:r>
              <a:rPr lang="cs-CZ" sz="2000">
                <a:latin typeface="Calibri" panose="020F0502020204030204" pitchFamily="34" charset="0"/>
                <a:cs typeface="Calibri" panose="020F0502020204030204" pitchFamily="34" charset="0"/>
              </a:rPr>
              <a:t>a informace </a:t>
            </a:r>
            <a:r>
              <a:rPr lang="cs-CZ" sz="2000" b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toto téma jste se již zaregistroval(a).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endParaRPr 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endParaRPr lang="cs-CZ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endParaRPr lang="cs-CZ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15912"/>
            <a:ext cx="3761159" cy="4925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3176" y="1556792"/>
            <a:ext cx="3409950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9" name="Přímá spojnice se šipkou 28"/>
          <p:cNvCxnSpPr/>
          <p:nvPr/>
        </p:nvCxnSpPr>
        <p:spPr>
          <a:xfrm>
            <a:off x="4211960" y="1484784"/>
            <a:ext cx="2376264" cy="511256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 flipH="1">
            <a:off x="7092280" y="1484784"/>
            <a:ext cx="1584176" cy="14401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A38B697-3646-4339-BF2E-7705C5885B03}"/>
              </a:ext>
            </a:extLst>
          </p:cNvPr>
          <p:cNvSpPr txBox="1"/>
          <p:nvPr/>
        </p:nvSpPr>
        <p:spPr>
          <a:xfrm>
            <a:off x="6588224" y="2420888"/>
            <a:ext cx="864096" cy="123111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0" rIns="0" bIns="0" rtlCol="0">
            <a:spAutoFit/>
          </a:bodyPr>
          <a:lstStyle/>
          <a:p>
            <a:r>
              <a:rPr lang="cs-CZ" sz="800" dirty="0">
                <a:latin typeface="Calibri" panose="020F0502020204030204" pitchFamily="34" charset="0"/>
                <a:cs typeface="Calibri" panose="020F0502020204030204" pitchFamily="34" charset="0"/>
              </a:rPr>
              <a:t>následující   ak. rok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B4BE0A95-93C9-4517-8A1B-1F6F7E3E0B4A}"/>
              </a:ext>
            </a:extLst>
          </p:cNvPr>
          <p:cNvSpPr txBox="1"/>
          <p:nvPr/>
        </p:nvSpPr>
        <p:spPr>
          <a:xfrm>
            <a:off x="6588224" y="2260028"/>
            <a:ext cx="864096" cy="123111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0" rIns="0" bIns="0" rtlCol="0">
            <a:spAutoFit/>
          </a:bodyPr>
          <a:lstStyle/>
          <a:p>
            <a:r>
              <a:rPr lang="cs-CZ" sz="800" dirty="0">
                <a:latin typeface="Calibri" panose="020F0502020204030204" pitchFamily="34" charset="0"/>
                <a:cs typeface="Calibri" panose="020F0502020204030204" pitchFamily="34" charset="0"/>
              </a:rPr>
              <a:t>aktuální  ak. rok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FBAC58CE-71EF-4C3F-8DD3-BBE09E477822}"/>
              </a:ext>
            </a:extLst>
          </p:cNvPr>
          <p:cNvSpPr txBox="1"/>
          <p:nvPr/>
        </p:nvSpPr>
        <p:spPr>
          <a:xfrm>
            <a:off x="1813114" y="2564903"/>
            <a:ext cx="864096" cy="123111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0" rIns="0" bIns="0" rtlCol="0">
            <a:spAutoFit/>
          </a:bodyPr>
          <a:lstStyle/>
          <a:p>
            <a:r>
              <a:rPr lang="cs-CZ" sz="800" dirty="0">
                <a:latin typeface="Calibri" panose="020F0502020204030204" pitchFamily="34" charset="0"/>
                <a:cs typeface="Calibri" panose="020F0502020204030204" pitchFamily="34" charset="0"/>
              </a:rPr>
              <a:t>aktuální  ak. rok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027191F3-F5C8-4937-8630-23A47D08C318}"/>
              </a:ext>
            </a:extLst>
          </p:cNvPr>
          <p:cNvSpPr txBox="1"/>
          <p:nvPr/>
        </p:nvSpPr>
        <p:spPr>
          <a:xfrm>
            <a:off x="1794869" y="2723494"/>
            <a:ext cx="864096" cy="123111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0" rIns="0" bIns="0" rtlCol="0">
            <a:spAutoFit/>
          </a:bodyPr>
          <a:lstStyle/>
          <a:p>
            <a:r>
              <a:rPr lang="cs-CZ" sz="800" dirty="0">
                <a:latin typeface="Calibri" panose="020F0502020204030204" pitchFamily="34" charset="0"/>
                <a:cs typeface="Calibri" panose="020F0502020204030204" pitchFamily="34" charset="0"/>
              </a:rPr>
              <a:t>následující   ak. rok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B7AE0657-AE72-4A5C-8560-FF0146080F1D}"/>
              </a:ext>
            </a:extLst>
          </p:cNvPr>
          <p:cNvSpPr txBox="1"/>
          <p:nvPr/>
        </p:nvSpPr>
        <p:spPr>
          <a:xfrm>
            <a:off x="1821014" y="3514454"/>
            <a:ext cx="856196" cy="162283"/>
          </a:xfrm>
          <a:prstGeom prst="rect">
            <a:avLst/>
          </a:prstGeom>
          <a:solidFill>
            <a:schemeClr val="bg1"/>
          </a:solidFill>
        </p:spPr>
        <p:txBody>
          <a:bodyPr wrap="square" lIns="18000" tIns="18000" rIns="18000" bIns="18000">
            <a:spAutoFit/>
          </a:bodyPr>
          <a:lstStyle/>
          <a:p>
            <a:pPr algn="r">
              <a:lnSpc>
                <a:spcPct val="107000"/>
              </a:lnSpc>
              <a:spcAft>
                <a:spcPts val="100"/>
              </a:spcAft>
            </a:pPr>
            <a:r>
              <a:rPr lang="cs-CZ" sz="800" dirty="0">
                <a:effectLst/>
                <a:latin typeface="+mj-lt"/>
              </a:rPr>
              <a:t>16. 5. 2022 00:00</a:t>
            </a:r>
            <a:endParaRPr lang="cs-CZ" sz="8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34BB3F68-BB8D-48F1-8943-129E8DB6050A}"/>
              </a:ext>
            </a:extLst>
          </p:cNvPr>
          <p:cNvSpPr txBox="1"/>
          <p:nvPr/>
        </p:nvSpPr>
        <p:spPr>
          <a:xfrm>
            <a:off x="1866877" y="3667604"/>
            <a:ext cx="792088" cy="162283"/>
          </a:xfrm>
          <a:prstGeom prst="rect">
            <a:avLst/>
          </a:prstGeom>
          <a:solidFill>
            <a:schemeClr val="bg1"/>
          </a:solidFill>
        </p:spPr>
        <p:txBody>
          <a:bodyPr wrap="square" lIns="18000" tIns="18000" rIns="18000" bIns="18000">
            <a:spAutoFit/>
          </a:bodyPr>
          <a:lstStyle/>
          <a:p>
            <a:pPr algn="r">
              <a:lnSpc>
                <a:spcPct val="107000"/>
              </a:lnSpc>
              <a:spcAft>
                <a:spcPts val="100"/>
              </a:spcAft>
            </a:pPr>
            <a:r>
              <a:rPr lang="cs-CZ" sz="800" dirty="0">
                <a:effectLst/>
                <a:latin typeface="+mj-lt"/>
              </a:rPr>
              <a:t>30. 8. 2022 23:59</a:t>
            </a:r>
            <a:endParaRPr lang="cs-CZ" sz="8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Přímá spojnice se šipkou 15"/>
          <p:cNvCxnSpPr/>
          <p:nvPr/>
        </p:nvCxnSpPr>
        <p:spPr>
          <a:xfrm flipH="1">
            <a:off x="1946102" y="1196752"/>
            <a:ext cx="465658" cy="54006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291F3292-B8FD-4432-84FC-ED575ED67CAE}"/>
              </a:ext>
            </a:extLst>
          </p:cNvPr>
          <p:cNvSpPr txBox="1"/>
          <p:nvPr/>
        </p:nvSpPr>
        <p:spPr>
          <a:xfrm>
            <a:off x="6588224" y="3238101"/>
            <a:ext cx="792088" cy="162283"/>
          </a:xfrm>
          <a:prstGeom prst="rect">
            <a:avLst/>
          </a:prstGeom>
          <a:solidFill>
            <a:schemeClr val="bg1"/>
          </a:solidFill>
        </p:spPr>
        <p:txBody>
          <a:bodyPr wrap="square" lIns="18000" tIns="18000" rIns="18000" bIns="18000">
            <a:spAutoFit/>
          </a:bodyPr>
          <a:lstStyle/>
          <a:p>
            <a:pPr algn="r">
              <a:lnSpc>
                <a:spcPct val="107000"/>
              </a:lnSpc>
              <a:spcAft>
                <a:spcPts val="100"/>
              </a:spcAft>
            </a:pPr>
            <a:r>
              <a:rPr lang="cs-CZ" sz="800" dirty="0">
                <a:effectLst/>
                <a:latin typeface="+mj-lt"/>
              </a:rPr>
              <a:t>16. 5. 2022 00:00</a:t>
            </a:r>
            <a:endParaRPr lang="cs-CZ" sz="8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7F6520A6-8B9A-4E64-9466-09A4F12E9C23}"/>
              </a:ext>
            </a:extLst>
          </p:cNvPr>
          <p:cNvSpPr txBox="1"/>
          <p:nvPr/>
        </p:nvSpPr>
        <p:spPr>
          <a:xfrm>
            <a:off x="6588224" y="3400384"/>
            <a:ext cx="792088" cy="162283"/>
          </a:xfrm>
          <a:prstGeom prst="rect">
            <a:avLst/>
          </a:prstGeom>
          <a:solidFill>
            <a:schemeClr val="bg1"/>
          </a:solidFill>
        </p:spPr>
        <p:txBody>
          <a:bodyPr wrap="square" lIns="18000" tIns="18000" rIns="18000" bIns="18000">
            <a:spAutoFit/>
          </a:bodyPr>
          <a:lstStyle/>
          <a:p>
            <a:pPr algn="r">
              <a:lnSpc>
                <a:spcPct val="107000"/>
              </a:lnSpc>
              <a:spcAft>
                <a:spcPts val="100"/>
              </a:spcAft>
            </a:pPr>
            <a:r>
              <a:rPr lang="cs-CZ" sz="800" dirty="0">
                <a:effectLst/>
                <a:latin typeface="+mj-lt"/>
              </a:rPr>
              <a:t>30. 8. 2022 23:59</a:t>
            </a:r>
            <a:endParaRPr lang="cs-CZ" sz="8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325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"/>
            <a:ext cx="8424936" cy="548679"/>
          </a:xfrm>
        </p:spPr>
        <p:txBody>
          <a:bodyPr>
            <a:normAutofit/>
          </a:bodyPr>
          <a:lstStyle/>
          <a:p>
            <a:pPr algn="ctr"/>
            <a:r>
              <a:rPr lang="cs-CZ" sz="3200">
                <a:ln>
                  <a:solidFill>
                    <a:schemeClr val="tx1"/>
                  </a:solidFill>
                </a:ln>
                <a:solidFill>
                  <a:schemeClr val="accent1"/>
                </a:solidFill>
              </a:rPr>
              <a:t>Shrnutí</a:t>
            </a:r>
            <a:endParaRPr lang="cs-CZ" sz="3200" b="1">
              <a:ln>
                <a:solidFill>
                  <a:schemeClr val="tx1"/>
                </a:solidFill>
              </a:ln>
              <a:solidFill>
                <a:schemeClr val="accent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4581128"/>
            <a:ext cx="9144000" cy="2160240"/>
          </a:xfrm>
        </p:spPr>
        <p:txBody>
          <a:bodyPr>
            <a:normAutofit/>
          </a:bodyPr>
          <a:lstStyle/>
          <a:p>
            <a:pPr marL="285750" indent="-285750" algn="just">
              <a:buClr>
                <a:schemeClr val="tx1">
                  <a:lumMod val="95000"/>
                  <a:lumOff val="5000"/>
                </a:schemeClr>
              </a:buClr>
              <a:buFont typeface="Arial" panose="020B0604020202020204" pitchFamily="34" charset="0"/>
              <a:buChar char="•"/>
            </a:pPr>
            <a:endParaRPr lang="cs-CZ" sz="1800">
              <a:solidFill>
                <a:schemeClr val="tx1"/>
              </a:solidFill>
            </a:endParaRPr>
          </a:p>
          <a:p>
            <a:pPr algn="just">
              <a:buClr>
                <a:schemeClr val="tx1">
                  <a:lumMod val="95000"/>
                  <a:lumOff val="5000"/>
                </a:schemeClr>
              </a:buClr>
            </a:pPr>
            <a:endParaRPr lang="cs-CZ" sz="1800">
              <a:solidFill>
                <a:schemeClr val="tx1"/>
              </a:solidFill>
            </a:endParaRPr>
          </a:p>
          <a:p>
            <a:pPr algn="just"/>
            <a:endParaRPr lang="cs-CZ" sz="180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3232" y="980728"/>
            <a:ext cx="9144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 algn="just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Maximální počet aktivních (tzn. přidělených) témat VŠKP u jednoho studenta pro jedno studium na je 1.</a:t>
            </a:r>
          </a:p>
          <a:p>
            <a:pPr algn="just"/>
            <a:endParaRPr lang="cs-CZ" sz="2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2563" indent="-182563" algn="just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Harmonogram ohledně registrace na VŠKP naleznete každoročně ve Vyhlášce děkana  o organizaci akademického roku na ZČU v Plzni</a:t>
            </a:r>
          </a:p>
        </p:txBody>
      </p:sp>
    </p:spTree>
    <p:extLst>
      <p:ext uri="{BB962C8B-B14F-4D97-AF65-F5344CB8AC3E}">
        <p14:creationId xmlns:p14="http://schemas.microsoft.com/office/powerpoint/2010/main" val="39153000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2250</TotalTime>
  <Words>247</Words>
  <Application>Microsoft Office PowerPoint</Application>
  <PresentationFormat>Předvádění na obrazovce (4:3)</PresentationFormat>
  <Paragraphs>44</Paragraphs>
  <Slides>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Constantia</vt:lpstr>
      <vt:lpstr>Symbol</vt:lpstr>
      <vt:lpstr>Times New Roman</vt:lpstr>
      <vt:lpstr>Wingdings 2</vt:lpstr>
      <vt:lpstr>Tok</vt:lpstr>
      <vt:lpstr>Výběr tématu VŠKP</vt:lpstr>
      <vt:lpstr>Vyhledávání témat VŠKP</vt:lpstr>
      <vt:lpstr>Registrace na téma VŠKP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sonak</dc:creator>
  <cp:lastModifiedBy>Vladimíra Kopečná</cp:lastModifiedBy>
  <cp:revision>313</cp:revision>
  <dcterms:created xsi:type="dcterms:W3CDTF">2021-03-10T12:49:24Z</dcterms:created>
  <dcterms:modified xsi:type="dcterms:W3CDTF">2022-05-09T12:13:30Z</dcterms:modified>
</cp:coreProperties>
</file>